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9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0" r:id="rId3"/>
    <p:sldId id="257" r:id="rId4"/>
    <p:sldId id="279" r:id="rId5"/>
    <p:sldId id="281" r:id="rId6"/>
    <p:sldId id="282" r:id="rId7"/>
    <p:sldId id="285" r:id="rId8"/>
    <p:sldId id="286" r:id="rId9"/>
    <p:sldId id="283" r:id="rId10"/>
    <p:sldId id="284" r:id="rId11"/>
    <p:sldId id="272" r:id="rId12"/>
    <p:sldId id="287" r:id="rId13"/>
    <p:sldId id="288" r:id="rId14"/>
    <p:sldId id="289" r:id="rId15"/>
    <p:sldId id="290" r:id="rId16"/>
    <p:sldId id="291" r:id="rId17"/>
    <p:sldId id="278" r:id="rId18"/>
    <p:sldId id="258" r:id="rId19"/>
    <p:sldId id="292" r:id="rId20"/>
    <p:sldId id="293" r:id="rId21"/>
    <p:sldId id="294" r:id="rId22"/>
    <p:sldId id="295" r:id="rId23"/>
    <p:sldId id="296" r:id="rId24"/>
    <p:sldId id="274" r:id="rId25"/>
    <p:sldId id="275" r:id="rId26"/>
    <p:sldId id="276" r:id="rId27"/>
    <p:sldId id="270" r:id="rId28"/>
    <p:sldId id="266" r:id="rId29"/>
  </p:sldIdLst>
  <p:sldSz cx="9144000" cy="6858000" type="screen4x3"/>
  <p:notesSz cx="6858000" cy="9144000"/>
  <p:defaultTextStyle>
    <a:defPPr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815" autoAdjust="0"/>
  </p:normalViewPr>
  <p:slideViewPr>
    <p:cSldViewPr snapToGrid="0" snapToObjects="1">
      <p:cViewPr varScale="1">
        <p:scale>
          <a:sx n="59" d="100"/>
          <a:sy n="59" d="100"/>
        </p:scale>
        <p:origin x="149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Услуги ЖКХ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45D-4B95-BA95-A092CC8EFD9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45D-4B95-BA95-A092CC8EFD9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45D-4B95-BA95-A092CC8EFD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45D-4B95-BA95-A092CC8EFD9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45D-4B95-BA95-A092CC8EFD91}"/>
              </c:ext>
            </c:extLst>
          </c:dPt>
          <c:cat>
            <c:strRef>
              <c:f>Лист1!$A$2:$A$6</c:f>
              <c:strCache>
                <c:ptCount val="5"/>
                <c:pt idx="0">
                  <c:v>Вода</c:v>
                </c:pt>
                <c:pt idx="1">
                  <c:v>Тепло</c:v>
                </c:pt>
                <c:pt idx="2">
                  <c:v>Электр</c:v>
                </c:pt>
                <c:pt idx="3">
                  <c:v>ТКО</c:v>
                </c:pt>
                <c:pt idx="4">
                  <c:v>Газ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F9-45F3-AF2E-9BA565E8B6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0.60714</cdr:x>
      <cdr:y>0.19464</cdr:y>
    </cdr:from>
    <cdr:to>
      <cdr:x>0.75714</cdr:x>
      <cdr:y>0.29911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701143" y="791029"/>
          <a:ext cx="914400" cy="4245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ru-RU" sz="1400" dirty="0" smtClean="0"/>
            <a:t>вода</a:t>
          </a:r>
          <a:endParaRPr lang="ru-RU" sz="14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2BBAF-4EBB-D548-B2B1-CF3AE85EF297}" type="datetimeFigureOut">
              <a:rPr lang="ru-RU" smtClean="0"/>
              <a:t>07.07.2019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A7990-6203-E548-9035-9B66C0860F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757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Рамки текущего проекта: </a:t>
            </a:r>
          </a:p>
          <a:p>
            <a:r>
              <a:rPr lang="ru-RU" dirty="0" smtClean="0"/>
              <a:t>Сроки</a:t>
            </a:r>
          </a:p>
          <a:p>
            <a:r>
              <a:rPr lang="ru-RU" dirty="0" smtClean="0"/>
              <a:t>…</a:t>
            </a:r>
          </a:p>
          <a:p>
            <a:r>
              <a:rPr lang="ru-RU" dirty="0" smtClean="0"/>
              <a:t>Ограничения по бюджету /фин.рамки/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A7990-6203-E548-9035-9B66C0860FB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6465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A7990-6203-E548-9035-9B66C0860FB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822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A7990-6203-E548-9035-9B66C0860FB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086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A7990-6203-E548-9035-9B66C0860FBC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21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155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85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1313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37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9830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96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165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5947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0332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1119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199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677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sudyaroveugene@ya.ru" TargetMode="External"/><Relationship Id="rId2" Type="http://schemas.openxmlformats.org/officeDocument/2006/relationships/hyperlink" Target="mailto:sakkra2005@ya.ru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ozor501@ya.r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563917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Command and Conquer</a:t>
            </a:r>
            <a:br>
              <a:rPr lang="en-US" dirty="0" smtClean="0"/>
            </a:br>
            <a:r>
              <a:rPr lang="ru-RU" dirty="0" smtClean="0"/>
              <a:t>ЖКХ и городская среда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822021"/>
              </p:ext>
            </p:extLst>
          </p:nvPr>
        </p:nvGraphicFramePr>
        <p:xfrm>
          <a:off x="232535" y="842538"/>
          <a:ext cx="1254259" cy="1307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PHOTO-PAINT" r:id="rId4" imgW="4775040" imgH="4978080" progId="CorelPHOTOPAINT.Image.14">
                  <p:embed/>
                </p:oleObj>
              </mc:Choice>
              <mc:Fallback>
                <p:oleObj name="PHOTO-PAINT" r:id="rId4" imgW="4775040" imgH="4978080" progId="CorelPHOTOPAINT.Image.1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2535" y="842538"/>
                        <a:ext cx="1254259" cy="1307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74842" y="2428791"/>
            <a:ext cx="7883358" cy="3645438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buFont typeface="Arial"/>
              <a:buChar char="•"/>
            </a:pPr>
            <a:r>
              <a:rPr lang="ru-RU" sz="2800" dirty="0" smtClean="0"/>
              <a:t>Тихонов Алексей,</a:t>
            </a:r>
            <a:r>
              <a:rPr lang="ru-RU" sz="2300" dirty="0" smtClean="0"/>
              <a:t/>
            </a:r>
            <a:br>
              <a:rPr lang="ru-RU" sz="2300" dirty="0" smtClean="0"/>
            </a:br>
            <a:r>
              <a:rPr lang="en-US" sz="2300" dirty="0" smtClean="0"/>
              <a:t> </a:t>
            </a:r>
            <a:r>
              <a:rPr lang="ru-RU" sz="2300" dirty="0" smtClean="0"/>
              <a:t>Ленинск-Кузнецкий, аналитик, программирование С</a:t>
            </a:r>
            <a:r>
              <a:rPr lang="en-US" sz="2300" dirty="0" smtClean="0"/>
              <a:t>#</a:t>
            </a:r>
            <a:r>
              <a:rPr lang="ru-RU" sz="2300" dirty="0" smtClean="0"/>
              <a:t>, автор идеи, капитан команды</a:t>
            </a:r>
          </a:p>
          <a:p>
            <a:pPr marL="457200" indent="-457200" algn="l">
              <a:buFont typeface="Arial"/>
              <a:buChar char="•"/>
            </a:pPr>
            <a:endParaRPr lang="ru-RU" sz="2300" dirty="0"/>
          </a:p>
          <a:p>
            <a:pPr marL="457200" indent="-457200" algn="l">
              <a:buFont typeface="Arial"/>
              <a:buChar char="•"/>
            </a:pPr>
            <a:r>
              <a:rPr lang="ru-RU" sz="2800" dirty="0" err="1" smtClean="0"/>
              <a:t>Судьяров</a:t>
            </a:r>
            <a:r>
              <a:rPr lang="ru-RU" sz="2800" dirty="0" smtClean="0"/>
              <a:t> Евгений</a:t>
            </a:r>
            <a:r>
              <a:rPr lang="ru-RU" sz="2300" dirty="0" smtClean="0"/>
              <a:t>, </a:t>
            </a:r>
            <a:br>
              <a:rPr lang="ru-RU" sz="2300" dirty="0" smtClean="0"/>
            </a:br>
            <a:r>
              <a:rPr lang="ru-RU" sz="2300" dirty="0" smtClean="0"/>
              <a:t>Новосибирск, программирование С++, базы данных, </a:t>
            </a:r>
            <a:r>
              <a:rPr lang="ru-RU" sz="2300" dirty="0" err="1" smtClean="0"/>
              <a:t>фреймворки</a:t>
            </a:r>
            <a:endParaRPr lang="ru-RU" sz="2300" dirty="0" smtClean="0"/>
          </a:p>
          <a:p>
            <a:pPr marL="457200" indent="-457200" algn="l">
              <a:buFont typeface="Arial"/>
              <a:buChar char="•"/>
            </a:pPr>
            <a:endParaRPr lang="ru-RU" sz="2300" dirty="0" smtClean="0"/>
          </a:p>
          <a:p>
            <a:pPr marL="457200" indent="-457200" algn="l">
              <a:buFont typeface="Arial"/>
              <a:buChar char="•"/>
            </a:pPr>
            <a:r>
              <a:rPr lang="ru-RU" sz="3000" dirty="0" smtClean="0"/>
              <a:t>Кравченко Олег, </a:t>
            </a:r>
            <a:r>
              <a:rPr lang="ru-RU" sz="2300" dirty="0" smtClean="0"/>
              <a:t/>
            </a:r>
            <a:br>
              <a:rPr lang="ru-RU" sz="2300" dirty="0" smtClean="0"/>
            </a:br>
            <a:r>
              <a:rPr lang="ru-RU" sz="2300" dirty="0" smtClean="0"/>
              <a:t>Новосибирск, уточнение идеи, бизнес-модель, коммуникатор, оформление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25517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685800" y="1799800"/>
            <a:ext cx="7883358" cy="933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/>
              <a:t>На предприятии по выработке и транспортировке ресурсов.</a:t>
            </a:r>
            <a:endParaRPr 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85800" y="990991"/>
            <a:ext cx="2207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>
                    <a:lumMod val="50000"/>
                  </a:schemeClr>
                </a:solidFill>
              </a:rPr>
              <a:t>Применяется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43" y="2357830"/>
            <a:ext cx="6237514" cy="419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2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467286" y="289042"/>
            <a:ext cx="8320386" cy="1156122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В чём идея и новизна: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09777" y="1175656"/>
            <a:ext cx="7883358" cy="1355273"/>
          </a:xfrm>
        </p:spPr>
        <p:txBody>
          <a:bodyPr>
            <a:normAutofit/>
          </a:bodyPr>
          <a:lstStyle/>
          <a:p>
            <a:pPr marL="457200" indent="-457200" algn="l">
              <a:buFont typeface="Arial"/>
              <a:buChar char="•"/>
            </a:pPr>
            <a:r>
              <a:rPr lang="ru-RU" sz="2300" dirty="0" smtClean="0">
                <a:solidFill>
                  <a:schemeClr val="accent2">
                    <a:lumMod val="50000"/>
                  </a:schemeClr>
                </a:solidFill>
              </a:rPr>
              <a:t>Автоматическая </a:t>
            </a:r>
            <a:r>
              <a:rPr lang="ru-RU" sz="2300" dirty="0">
                <a:solidFill>
                  <a:schemeClr val="accent2">
                    <a:lumMod val="50000"/>
                  </a:schemeClr>
                </a:solidFill>
              </a:rPr>
              <a:t>публикация </a:t>
            </a:r>
            <a:r>
              <a:rPr lang="ru-RU" sz="2300" dirty="0" smtClean="0">
                <a:solidFill>
                  <a:schemeClr val="accent2">
                    <a:lumMod val="50000"/>
                  </a:schemeClr>
                </a:solidFill>
              </a:rPr>
              <a:t>рейтинга </a:t>
            </a:r>
            <a:r>
              <a:rPr lang="ru-RU" sz="2300" dirty="0">
                <a:solidFill>
                  <a:schemeClr val="accent2">
                    <a:lumMod val="50000"/>
                  </a:schemeClr>
                </a:solidFill>
              </a:rPr>
              <a:t>по скорости, качеству </a:t>
            </a:r>
            <a:r>
              <a:rPr lang="ru-RU" sz="2300" dirty="0" smtClean="0">
                <a:solidFill>
                  <a:schemeClr val="accent2">
                    <a:lumMod val="50000"/>
                  </a:schemeClr>
                </a:solidFill>
              </a:rPr>
              <a:t>устранения проблем </a:t>
            </a:r>
            <a:r>
              <a:rPr lang="ru-RU" sz="2300" dirty="0">
                <a:solidFill>
                  <a:schemeClr val="accent2">
                    <a:lumMod val="50000"/>
                  </a:schemeClr>
                </a:solidFill>
              </a:rPr>
              <a:t>различных подразделений служб </a:t>
            </a:r>
            <a:r>
              <a:rPr lang="ru-RU" sz="2300" dirty="0" smtClean="0">
                <a:solidFill>
                  <a:schemeClr val="accent2">
                    <a:lumMod val="50000"/>
                  </a:schemeClr>
                </a:solidFill>
              </a:rPr>
              <a:t>ЖКХ на сайте организации</a:t>
            </a:r>
          </a:p>
          <a:p>
            <a:pPr marL="457200" indent="-457200" algn="l">
              <a:buFont typeface="Arial"/>
              <a:buChar char="•"/>
            </a:pPr>
            <a:endParaRPr lang="ru-RU" sz="23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algn="l"/>
            <a:endParaRPr lang="ru-RU" sz="2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8844" y="2579915"/>
            <a:ext cx="5512663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</a:rPr>
              <a:t>Управляющая </a:t>
            </a:r>
            <a:r>
              <a:rPr lang="ru-RU" sz="2400" dirty="0" smtClean="0">
                <a:solidFill>
                  <a:schemeClr val="accent2">
                    <a:lumMod val="50000"/>
                  </a:schemeClr>
                </a:solidFill>
              </a:rPr>
              <a:t>компания «Управдом»</a:t>
            </a:r>
          </a:p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Количество домов: 76</a:t>
            </a:r>
            <a:b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Количество аварий: 12</a:t>
            </a:r>
            <a:b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Время ликвидации аварий, час: 84</a:t>
            </a:r>
            <a:b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Рейтинг качества: 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889" y="4475560"/>
            <a:ext cx="1967254" cy="201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7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69471" y="1028343"/>
            <a:ext cx="69396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Оповещение населения и руководства коммунальной службы о предсказании пиковой нагрузки на коммунальные сети и аварийные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службы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97" y="2545647"/>
            <a:ext cx="7868748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18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34785" y="1052747"/>
            <a:ext cx="77560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Расчет и выдача плана предаварийного ремонта, что позволяет экономить до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40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% стоимости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материалов и отказе от заёмных средств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4785" y="5029200"/>
            <a:ext cx="2971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Экономия на стоимости материалов, закупаемых на конкурсной основе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469570" y="2505671"/>
            <a:ext cx="996043" cy="23876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До 40%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833256" y="5029200"/>
            <a:ext cx="297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Экономия на стоимости заёмных средств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568041" y="3086100"/>
            <a:ext cx="996043" cy="18072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До 30%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1192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110343" y="1050782"/>
            <a:ext cx="731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Универсальность применения в населённых пунктах разных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размеров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6" y="3122839"/>
            <a:ext cx="2286000" cy="14287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093" y="2165576"/>
            <a:ext cx="29337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04157" y="797510"/>
            <a:ext cx="75601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Удобный ввод и конвертация схемы сетей в зоне ответственности при первичной установке программы или добавлении участков к зоне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ответственности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380" y="2020661"/>
            <a:ext cx="5968691" cy="447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68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49085" y="681335"/>
            <a:ext cx="7511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Вывод статистики аварийных ситуаций при выделении объекта или участка сетей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371" y="1779814"/>
            <a:ext cx="4778828" cy="30721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2372" y="4851918"/>
            <a:ext cx="609055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2400" dirty="0" smtClean="0">
                <a:solidFill>
                  <a:schemeClr val="accent2">
                    <a:lumMod val="50000"/>
                  </a:schemeClr>
                </a:solidFill>
              </a:rPr>
              <a:t>Управляющая компания «Управдом»</a:t>
            </a:r>
          </a:p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Адрес: Пархоменко, 18</a:t>
            </a:r>
          </a:p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Период, начало:1 января 208  окончание: 31 декабря 2018</a:t>
            </a:r>
          </a:p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Количество аварий: 4</a:t>
            </a:r>
            <a:b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Время ликвидации аварий, час: 17</a:t>
            </a:r>
            <a:b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</a:b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110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56" y="1371596"/>
            <a:ext cx="7891288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5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559202"/>
            <a:ext cx="7772400" cy="1470025"/>
          </a:xfrm>
        </p:spPr>
        <p:txBody>
          <a:bodyPr/>
          <a:lstStyle/>
          <a:p>
            <a:r>
              <a:rPr lang="ru-RU" dirty="0" smtClean="0"/>
              <a:t>Как решаем проблему?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30321" y="1812701"/>
            <a:ext cx="7883358" cy="1110803"/>
          </a:xfrm>
        </p:spPr>
        <p:txBody>
          <a:bodyPr>
            <a:normAutofit/>
          </a:bodyPr>
          <a:lstStyle/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Удобный, универсальный интерфейс</a:t>
            </a:r>
            <a:endParaRPr lang="ru-RU" sz="2300" dirty="0"/>
          </a:p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Ввод данных, анализ статистики и расчет прогнозов.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923504"/>
            <a:ext cx="3657600" cy="3152775"/>
          </a:xfrm>
          <a:prstGeom prst="rect">
            <a:avLst/>
          </a:prstGeom>
        </p:spPr>
      </p:pic>
      <p:sp>
        <p:nvSpPr>
          <p:cNvPr id="5" name="Скругленный прямоугольник 4"/>
          <p:cNvSpPr/>
          <p:nvPr/>
        </p:nvSpPr>
        <p:spPr>
          <a:xfrm>
            <a:off x="5460642" y="2923504"/>
            <a:ext cx="1210614" cy="3219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вода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5460642" y="3444629"/>
            <a:ext cx="1210614" cy="3219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э</a:t>
            </a:r>
            <a:r>
              <a:rPr lang="ru-RU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лектр</a:t>
            </a:r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460642" y="3918956"/>
            <a:ext cx="1210614" cy="3219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слив</a:t>
            </a:r>
            <a:endParaRPr lang="ru-RU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5460642" y="4447301"/>
            <a:ext cx="1210614" cy="3219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газ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5460642" y="4975646"/>
            <a:ext cx="1210614" cy="3219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ТКО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077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Диаграмма 5"/>
          <p:cNvGraphicFramePr/>
          <p:nvPr>
            <p:extLst>
              <p:ext uri="{D42A27DB-BD31-4B8C-83A1-F6EECF244321}">
                <p14:modId xmlns:p14="http://schemas.microsoft.com/office/powerpoint/2010/main" val="65658378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96443" y="881743"/>
            <a:ext cx="130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Услуги ЖКХ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211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662975" y="861965"/>
            <a:ext cx="7883358" cy="9691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 smtClean="0"/>
              <a:t>Умный диспетчер </a:t>
            </a:r>
          </a:p>
          <a:p>
            <a:pPr marL="0" indent="0" algn="ctr">
              <a:buNone/>
            </a:pPr>
            <a:r>
              <a:rPr lang="ru-RU" sz="2300" dirty="0" smtClean="0">
                <a:solidFill>
                  <a:schemeClr val="bg1">
                    <a:lumMod val="50000"/>
                  </a:schemeClr>
                </a:solidFill>
              </a:rPr>
              <a:t>Цифровые технологии в каждую управляющую компанию!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17" y="2645227"/>
            <a:ext cx="6374673" cy="298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3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471" y="620486"/>
            <a:ext cx="5258505" cy="593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81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275" y="832756"/>
            <a:ext cx="6399449" cy="547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98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472" y="571500"/>
            <a:ext cx="5279055" cy="556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08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Расчёт вероятности </a:t>
            </a:r>
            <a:r>
              <a:rPr lang="ru-RU" dirty="0" smtClean="0"/>
              <a:t>аварий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2402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Статистика + прогноз </a:t>
            </a:r>
            <a:br>
              <a:rPr lang="ru-RU" dirty="0" smtClean="0"/>
            </a:br>
            <a:r>
              <a:rPr lang="ru-RU" dirty="0" smtClean="0"/>
              <a:t>(экстрасенс-функция)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74442"/>
            <a:ext cx="8229600" cy="1619518"/>
          </a:xfrm>
        </p:spPr>
        <p:txBody>
          <a:bodyPr>
            <a:normAutofit/>
          </a:bodyPr>
          <a:lstStyle/>
          <a:p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Делает расчет потребления исходя из базовых норм</a:t>
            </a:r>
          </a:p>
          <a:p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Базовые нормы высчитываются исходя из реального потребления в течение недели</a:t>
            </a:r>
          </a:p>
          <a:p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Корректируется исходя из реальных фактов потребления по месяцам.</a:t>
            </a:r>
            <a:endParaRPr lang="ru-RU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017431" y="5383369"/>
            <a:ext cx="7225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1017431" y="6619741"/>
            <a:ext cx="7225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1017431" y="4378817"/>
            <a:ext cx="7225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Хорда 8"/>
          <p:cNvSpPr/>
          <p:nvPr/>
        </p:nvSpPr>
        <p:spPr>
          <a:xfrm rot="6653764">
            <a:off x="1043190" y="3859448"/>
            <a:ext cx="914400" cy="914400"/>
          </a:xfrm>
          <a:prstGeom prst="chord">
            <a:avLst>
              <a:gd name="adj1" fmla="val 4108534"/>
              <a:gd name="adj2" fmla="val 148116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Хорда 9"/>
          <p:cNvSpPr/>
          <p:nvPr/>
        </p:nvSpPr>
        <p:spPr>
          <a:xfrm rot="6653764">
            <a:off x="1996227" y="3859448"/>
            <a:ext cx="914400" cy="914400"/>
          </a:xfrm>
          <a:prstGeom prst="chord">
            <a:avLst>
              <a:gd name="adj1" fmla="val 4108534"/>
              <a:gd name="adj2" fmla="val 148116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Хорда 10"/>
          <p:cNvSpPr/>
          <p:nvPr/>
        </p:nvSpPr>
        <p:spPr>
          <a:xfrm rot="6690874">
            <a:off x="2949264" y="3859447"/>
            <a:ext cx="914400" cy="914400"/>
          </a:xfrm>
          <a:prstGeom prst="chord">
            <a:avLst>
              <a:gd name="adj1" fmla="val 4108534"/>
              <a:gd name="adj2" fmla="val 148116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Хорда 12"/>
          <p:cNvSpPr/>
          <p:nvPr/>
        </p:nvSpPr>
        <p:spPr>
          <a:xfrm rot="8210396">
            <a:off x="1090776" y="4456089"/>
            <a:ext cx="1578586" cy="1854558"/>
          </a:xfrm>
          <a:prstGeom prst="chord">
            <a:avLst>
              <a:gd name="adj1" fmla="val 2700000"/>
              <a:gd name="adj2" fmla="val 133299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Хорда 13"/>
          <p:cNvSpPr/>
          <p:nvPr/>
        </p:nvSpPr>
        <p:spPr>
          <a:xfrm rot="8210396">
            <a:off x="2778745" y="4466124"/>
            <a:ext cx="1578586" cy="1854558"/>
          </a:xfrm>
          <a:prstGeom prst="chord">
            <a:avLst>
              <a:gd name="adj1" fmla="val 2700000"/>
              <a:gd name="adj2" fmla="val 133299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Хорда 14"/>
          <p:cNvSpPr/>
          <p:nvPr/>
        </p:nvSpPr>
        <p:spPr>
          <a:xfrm rot="8210396">
            <a:off x="4514596" y="4456089"/>
            <a:ext cx="1578586" cy="1854558"/>
          </a:xfrm>
          <a:prstGeom prst="chord">
            <a:avLst>
              <a:gd name="adj1" fmla="val 2700000"/>
              <a:gd name="adj2" fmla="val 133299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3499079" y="3503688"/>
            <a:ext cx="497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Ежечасные. Из них рассчитываются ежедневные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3406464" y="4617638"/>
            <a:ext cx="535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Ежедневные. Из них рассчитываются еженедельные</a:t>
            </a:r>
            <a:endParaRPr lang="ru-RU" dirty="0"/>
          </a:p>
        </p:txBody>
      </p:sp>
      <p:sp>
        <p:nvSpPr>
          <p:cNvPr id="21" name="Хорда 20"/>
          <p:cNvSpPr/>
          <p:nvPr/>
        </p:nvSpPr>
        <p:spPr>
          <a:xfrm rot="5400000">
            <a:off x="47805" y="5922082"/>
            <a:ext cx="5385823" cy="4484694"/>
          </a:xfrm>
          <a:prstGeom prst="chord">
            <a:avLst>
              <a:gd name="adj1" fmla="val 7926520"/>
              <a:gd name="adj2" fmla="val 1365713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Хорда 21"/>
          <p:cNvSpPr/>
          <p:nvPr/>
        </p:nvSpPr>
        <p:spPr>
          <a:xfrm rot="5400000">
            <a:off x="3662602" y="5911240"/>
            <a:ext cx="5385823" cy="4484694"/>
          </a:xfrm>
          <a:prstGeom prst="chord">
            <a:avLst>
              <a:gd name="adj1" fmla="val 7926520"/>
              <a:gd name="adj2" fmla="val 1365713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8293308" y="405682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24</a:t>
            </a:r>
            <a:r>
              <a:rPr lang="en-US" dirty="0"/>
              <a:t>h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8345576" y="5024071"/>
            <a:ext cx="68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 day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8392877" y="6250409"/>
            <a:ext cx="625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 day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3475066" y="5801732"/>
            <a:ext cx="5469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Еженедельные. Из них рассчитываются ежемесячные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758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Блок-схема: ручной ввод 18"/>
          <p:cNvSpPr/>
          <p:nvPr/>
        </p:nvSpPr>
        <p:spPr>
          <a:xfrm>
            <a:off x="4103438" y="1766037"/>
            <a:ext cx="1644220" cy="1492118"/>
          </a:xfrm>
          <a:prstGeom prst="flowChartManualIn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Заявки конечных </a:t>
            </a:r>
            <a:r>
              <a:rPr lang="ru-RU" dirty="0" smtClean="0">
                <a:solidFill>
                  <a:schemeClr val="tx1"/>
                </a:solidFill>
              </a:rPr>
              <a:t>потребителей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Параллелограмм 16"/>
          <p:cNvSpPr/>
          <p:nvPr/>
        </p:nvSpPr>
        <p:spPr>
          <a:xfrm>
            <a:off x="994294" y="2002827"/>
            <a:ext cx="2548335" cy="1477328"/>
          </a:xfrm>
          <a:prstGeom prst="parallelogra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Статистические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данные, собираемые счётчиками автоматически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541" y="-1075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Блок-схема АРМ ЕДДС </a:t>
            </a:r>
            <a:br>
              <a:rPr lang="ru-RU" dirty="0" smtClean="0"/>
            </a:br>
            <a:r>
              <a:rPr lang="ru-RU" sz="3100" dirty="0" smtClean="0"/>
              <a:t>(процесс управления аналитикой водоснабжения)</a:t>
            </a:r>
            <a:endParaRPr lang="ru-RU" sz="3100" dirty="0"/>
          </a:p>
        </p:txBody>
      </p:sp>
      <p:sp>
        <p:nvSpPr>
          <p:cNvPr id="5" name="TextBox 4"/>
          <p:cNvSpPr txBox="1"/>
          <p:nvPr/>
        </p:nvSpPr>
        <p:spPr>
          <a:xfrm>
            <a:off x="2671072" y="1077751"/>
            <a:ext cx="396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Входящая первичная информация</a:t>
            </a:r>
            <a:endParaRPr lang="ru-RU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1680848" y="1562869"/>
            <a:ext cx="141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Регулярная: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611836" y="1419111"/>
            <a:ext cx="204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Эпизодическая: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3593640" y="3541167"/>
            <a:ext cx="175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Блок обработки</a:t>
            </a:r>
            <a:endParaRPr lang="ru-RU" u="sng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2133600" y="3937696"/>
            <a:ext cx="4831080" cy="14154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</a:rPr>
              <a:t>Обработка и хранение значений фактически оказанных услуг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Обработка и учет статистики ремонтных работ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Оценка удовлетворённости потребителя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2054045" y="3497802"/>
            <a:ext cx="1162684" cy="4126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>
            <a:off x="5367651" y="3306895"/>
            <a:ext cx="0" cy="612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4653340" y="5353142"/>
            <a:ext cx="0" cy="5261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Прямоугольник 52"/>
          <p:cNvSpPr/>
          <p:nvPr/>
        </p:nvSpPr>
        <p:spPr>
          <a:xfrm>
            <a:off x="1420587" y="5872565"/>
            <a:ext cx="7109282" cy="5290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Построение модели потребления на основе статистических данных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55" name="Прямая со стрелкой 54"/>
          <p:cNvCxnSpPr/>
          <p:nvPr/>
        </p:nvCxnSpPr>
        <p:spPr>
          <a:xfrm>
            <a:off x="4653340" y="6401611"/>
            <a:ext cx="0" cy="456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2432654" y="6401611"/>
            <a:ext cx="0" cy="456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Блок-схема: ручной ввод 17"/>
          <p:cNvSpPr/>
          <p:nvPr/>
        </p:nvSpPr>
        <p:spPr>
          <a:xfrm>
            <a:off x="6308467" y="1711464"/>
            <a:ext cx="1687868" cy="1492118"/>
          </a:xfrm>
          <a:prstGeom prst="flowChartManualIn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</a:rPr>
              <a:t>Ввод </a:t>
            </a:r>
            <a:r>
              <a:rPr lang="ru-RU" dirty="0">
                <a:solidFill>
                  <a:schemeClr val="tx1"/>
                </a:solidFill>
              </a:rPr>
              <a:t>коэффициента износа сетей</a:t>
            </a:r>
          </a:p>
        </p:txBody>
      </p:sp>
      <p:cxnSp>
        <p:nvCxnSpPr>
          <p:cNvPr id="20" name="Прямая со стрелкой 19"/>
          <p:cNvCxnSpPr>
            <a:stCxn id="18" idx="2"/>
          </p:cNvCxnSpPr>
          <p:nvPr/>
        </p:nvCxnSpPr>
        <p:spPr>
          <a:xfrm flipH="1">
            <a:off x="6308467" y="3203582"/>
            <a:ext cx="843934" cy="734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34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27809" y="3673807"/>
            <a:ext cx="4415691" cy="660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</a:rPr>
              <a:t>Расчет </a:t>
            </a:r>
            <a:r>
              <a:rPr lang="ru-RU" dirty="0" err="1" smtClean="0">
                <a:solidFill>
                  <a:schemeClr val="tx1"/>
                </a:solidFill>
              </a:rPr>
              <a:t>доаварийных</a:t>
            </a:r>
            <a:r>
              <a:rPr lang="ru-RU" dirty="0" smtClean="0">
                <a:solidFill>
                  <a:schemeClr val="tx1"/>
                </a:solidFill>
              </a:rPr>
              <a:t>  планов ремонта с учетом прогноза аварий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>
            <a:off x="3585309" y="3190000"/>
            <a:ext cx="0" cy="510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59329" y="3331082"/>
            <a:ext cx="2962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Расчет </a:t>
            </a:r>
            <a:r>
              <a:rPr lang="ru-RU" u="sng" dirty="0" err="1" smtClean="0"/>
              <a:t>доаварийных</a:t>
            </a:r>
            <a:r>
              <a:rPr lang="ru-RU" u="sng" dirty="0" smtClean="0"/>
              <a:t> планов</a:t>
            </a:r>
            <a:endParaRPr lang="ru-RU" u="sng" dirty="0"/>
          </a:p>
        </p:txBody>
      </p:sp>
      <p:sp>
        <p:nvSpPr>
          <p:cNvPr id="9" name="Блок-схема: документ 8"/>
          <p:cNvSpPr/>
          <p:nvPr/>
        </p:nvSpPr>
        <p:spPr>
          <a:xfrm>
            <a:off x="2011315" y="4931768"/>
            <a:ext cx="2231655" cy="1320561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Выдача плана </a:t>
            </a:r>
            <a:r>
              <a:rPr lang="ru-RU" dirty="0" err="1" smtClean="0">
                <a:solidFill>
                  <a:schemeClr val="tx1"/>
                </a:solidFill>
              </a:rPr>
              <a:t>доаварийного</a:t>
            </a:r>
            <a:r>
              <a:rPr lang="ru-RU" dirty="0" smtClean="0">
                <a:solidFill>
                  <a:schemeClr val="tx1"/>
                </a:solidFill>
              </a:rPr>
              <a:t> ремонта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>
            <a:off x="2785209" y="4386387"/>
            <a:ext cx="0" cy="556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13065" y="4574732"/>
            <a:ext cx="1967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Печать документа</a:t>
            </a:r>
            <a:endParaRPr lang="ru-RU" u="sng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2480826" y="2220709"/>
            <a:ext cx="4831080" cy="9159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</a:rPr>
              <a:t>Прогнозирование аварий с учетом коэффициента износа сетей.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8" name="Прямая со стрелкой 17"/>
          <p:cNvCxnSpPr/>
          <p:nvPr/>
        </p:nvCxnSpPr>
        <p:spPr>
          <a:xfrm>
            <a:off x="4717393" y="0"/>
            <a:ext cx="0" cy="2220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56047" y="1793998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Блок прогнозирования</a:t>
            </a:r>
            <a:endParaRPr lang="ru-RU" u="sng" dirty="0"/>
          </a:p>
        </p:txBody>
      </p:sp>
      <p:sp>
        <p:nvSpPr>
          <p:cNvPr id="12" name="Блок-схема: документ 11"/>
          <p:cNvSpPr/>
          <p:nvPr/>
        </p:nvSpPr>
        <p:spPr>
          <a:xfrm>
            <a:off x="1202640" y="688875"/>
            <a:ext cx="2104130" cy="1320561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Прогноз потребления воды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>
            <a:off x="2228826" y="0"/>
            <a:ext cx="0" cy="688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Блок-схема: документ 13"/>
          <p:cNvSpPr/>
          <p:nvPr/>
        </p:nvSpPr>
        <p:spPr>
          <a:xfrm>
            <a:off x="5732513" y="3679405"/>
            <a:ext cx="1948460" cy="1320561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Прогноз аварийных ситуаций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7" name="Прямая со стрелкой 16"/>
          <p:cNvCxnSpPr/>
          <p:nvPr/>
        </p:nvCxnSpPr>
        <p:spPr>
          <a:xfrm>
            <a:off x="6597741" y="3136651"/>
            <a:ext cx="0" cy="556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32513" y="3304475"/>
            <a:ext cx="1967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Печать документа</a:t>
            </a:r>
            <a:endParaRPr lang="ru-RU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1168904" y="319543"/>
            <a:ext cx="1967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Печать документа</a:t>
            </a:r>
            <a:endParaRPr lang="ru-RU" u="sng" dirty="0"/>
          </a:p>
        </p:txBody>
      </p:sp>
    </p:spTree>
    <p:extLst>
      <p:ext uri="{BB962C8B-B14F-4D97-AF65-F5344CB8AC3E}">
        <p14:creationId xmlns:p14="http://schemas.microsoft.com/office/powerpoint/2010/main" val="273623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0000"/>
                </a:solidFill>
              </a:rPr>
              <a:t>РЕЗЮМЕ ПРОЕКТА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Создание первой версии продукта возможно к 1 декабря 2019г.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Продукт может применяться в на территории всей </a:t>
            </a:r>
            <a:r>
              <a:rPr lang="ru-RU" dirty="0">
                <a:solidFill>
                  <a:srgbClr val="FF0000"/>
                </a:solidFill>
              </a:rPr>
              <a:t>Р</a:t>
            </a:r>
            <a:r>
              <a:rPr lang="ru-RU" dirty="0" smtClean="0">
                <a:solidFill>
                  <a:srgbClr val="FF0000"/>
                </a:solidFill>
              </a:rPr>
              <a:t>оссии и ближнего зарубежья. В первую очередь в небольших городах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Цель проекта: обеспечить населённые пункты России современным ПО для отрасли ЖКХ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Применение данного продукта позволит:</a:t>
            </a:r>
          </a:p>
          <a:p>
            <a:pPr>
              <a:buFontTx/>
              <a:buChar char="-"/>
            </a:pPr>
            <a:r>
              <a:rPr lang="ru-RU" dirty="0" smtClean="0">
                <a:solidFill>
                  <a:srgbClr val="FF0000"/>
                </a:solidFill>
              </a:rPr>
              <a:t>Населению выбирать коллективы ЖКХ, работающие наиболее эффективно, что приведёт к снижению тарифов</a:t>
            </a:r>
          </a:p>
          <a:p>
            <a:pPr>
              <a:buFontTx/>
              <a:buChar char="-"/>
            </a:pPr>
            <a:r>
              <a:rPr lang="ru-RU" dirty="0" smtClean="0">
                <a:solidFill>
                  <a:srgbClr val="FF0000"/>
                </a:solidFill>
              </a:rPr>
              <a:t>Подразделениям ЖКХ снизить расходы</a:t>
            </a:r>
          </a:p>
          <a:p>
            <a:pPr>
              <a:buFontTx/>
              <a:buChar char="-"/>
            </a:pPr>
            <a:r>
              <a:rPr lang="ru-RU" dirty="0" smtClean="0">
                <a:solidFill>
                  <a:srgbClr val="FF0000"/>
                </a:solidFill>
              </a:rPr>
              <a:t>Органам власти </a:t>
            </a:r>
            <a:r>
              <a:rPr lang="ru-RU" dirty="0" err="1" smtClean="0">
                <a:solidFill>
                  <a:srgbClr val="FF0000"/>
                </a:solidFill>
              </a:rPr>
              <a:t>осужествлять</a:t>
            </a:r>
            <a:r>
              <a:rPr lang="ru-RU" dirty="0" smtClean="0">
                <a:solidFill>
                  <a:srgbClr val="FF0000"/>
                </a:solidFill>
              </a:rPr>
              <a:t> непрерывный контроль 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9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415925"/>
            <a:ext cx="7772400" cy="1470025"/>
          </a:xfrm>
        </p:spPr>
        <p:txBody>
          <a:bodyPr>
            <a:normAutofit/>
          </a:bodyPr>
          <a:lstStyle/>
          <a:p>
            <a:r>
              <a:rPr lang="ru-RU" dirty="0" smtClean="0"/>
              <a:t>Контакты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74842" y="2370889"/>
            <a:ext cx="7883358" cy="17526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ru-RU" sz="2400" dirty="0" smtClean="0"/>
              <a:t>Тихонов Алексей, </a:t>
            </a:r>
            <a:r>
              <a:rPr lang="en-US" sz="2400" dirty="0" smtClean="0">
                <a:hlinkClick r:id="rId2"/>
              </a:rPr>
              <a:t>sakkra2005@ya.ru</a:t>
            </a:r>
            <a:endParaRPr lang="ru-RU" sz="2400" dirty="0" smtClean="0"/>
          </a:p>
          <a:p>
            <a:pPr algn="l"/>
            <a:endParaRPr lang="ru-RU" sz="2400" dirty="0"/>
          </a:p>
          <a:p>
            <a:pPr algn="l"/>
            <a:r>
              <a:rPr lang="ru-RU" sz="2400" dirty="0" err="1" smtClean="0"/>
              <a:t>Судьяров</a:t>
            </a:r>
            <a:r>
              <a:rPr lang="ru-RU" sz="2400" dirty="0" smtClean="0"/>
              <a:t> Евгений </a:t>
            </a:r>
            <a:r>
              <a:rPr lang="en-US" sz="2400" dirty="0" smtClean="0">
                <a:hlinkClick r:id="rId3"/>
              </a:rPr>
              <a:t>sudyaroveugene@ya.ru</a:t>
            </a:r>
            <a:endParaRPr lang="ru-RU" sz="2400" dirty="0" smtClean="0"/>
          </a:p>
          <a:p>
            <a:pPr algn="l"/>
            <a:endParaRPr lang="ru-RU" sz="2400" dirty="0" smtClean="0"/>
          </a:p>
          <a:p>
            <a:pPr algn="l"/>
            <a:r>
              <a:rPr lang="ru-RU" sz="2300" dirty="0" smtClean="0"/>
              <a:t>Кравченко Олег </a:t>
            </a:r>
            <a:r>
              <a:rPr lang="en-US" sz="2300" dirty="0" smtClean="0">
                <a:hlinkClick r:id="rId4"/>
              </a:rPr>
              <a:t>dozor501@mail.ru</a:t>
            </a:r>
            <a:r>
              <a:rPr lang="en-US" sz="2300" dirty="0" smtClean="0"/>
              <a:t>, </a:t>
            </a:r>
            <a:r>
              <a:rPr lang="en-US" sz="2300" dirty="0" smtClean="0">
                <a:solidFill>
                  <a:schemeClr val="tx2">
                    <a:lumMod val="75000"/>
                  </a:schemeClr>
                </a:solidFill>
              </a:rPr>
              <a:t>Vk.com/dozor501</a:t>
            </a:r>
          </a:p>
          <a:p>
            <a:pPr algn="l"/>
            <a:endParaRPr lang="en-US" sz="2300" dirty="0" smtClean="0"/>
          </a:p>
          <a:p>
            <a:pPr algn="l"/>
            <a:endParaRPr lang="ru-RU" sz="2300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1813344" y="5666015"/>
            <a:ext cx="53875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https://github.com/sudyaroveugene/GKH2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982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301625"/>
            <a:ext cx="7772400" cy="1470025"/>
          </a:xfrm>
        </p:spPr>
        <p:txBody>
          <a:bodyPr/>
          <a:lstStyle/>
          <a:p>
            <a:r>
              <a:rPr lang="ru-RU" dirty="0" smtClean="0"/>
              <a:t>Основные проблемы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1567543"/>
            <a:ext cx="7883358" cy="902777"/>
          </a:xfrm>
        </p:spPr>
        <p:txBody>
          <a:bodyPr>
            <a:noAutofit/>
          </a:bodyPr>
          <a:lstStyle/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Для повышения уровня услуг, связанных с ЖКХ, требуется разработка соответствующего ПО.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58" y="2710542"/>
            <a:ext cx="8391966" cy="29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5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1045028" y="1247179"/>
            <a:ext cx="7168243" cy="70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Низкая конкуренция в сфере ЖКХ  - высокие тарифы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30" y="2671476"/>
            <a:ext cx="5410200" cy="333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6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азвание 1"/>
          <p:cNvSpPr txBox="1">
            <a:spLocks/>
          </p:cNvSpPr>
          <p:nvPr/>
        </p:nvSpPr>
        <p:spPr>
          <a:xfrm>
            <a:off x="444091" y="2919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Что решает?</a:t>
            </a:r>
            <a:endParaRPr lang="ru-RU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1260642" y="1228299"/>
            <a:ext cx="5744315" cy="541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составляет рейтинги подразделений ЖКХ</a:t>
            </a:r>
            <a:endParaRPr lang="ru-RU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47" y="2256743"/>
            <a:ext cx="7035944" cy="324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6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865414" y="813424"/>
            <a:ext cx="4392386" cy="590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Предсказывает пиковые нагрузки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26" y="2023133"/>
            <a:ext cx="7868748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5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865413" y="813424"/>
            <a:ext cx="6237515" cy="590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Прогнозирует аварийные ситуации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514" y="1963510"/>
            <a:ext cx="5339443" cy="4004582"/>
          </a:xfrm>
          <a:prstGeom prst="rect">
            <a:avLst/>
          </a:prstGeom>
        </p:spPr>
      </p:pic>
      <p:sp>
        <p:nvSpPr>
          <p:cNvPr id="9" name="Крест 8"/>
          <p:cNvSpPr/>
          <p:nvPr/>
        </p:nvSpPr>
        <p:spPr>
          <a:xfrm rot="7953271">
            <a:off x="2241960" y="2552428"/>
            <a:ext cx="2833974" cy="2810450"/>
          </a:xfrm>
          <a:prstGeom prst="plus">
            <a:avLst>
              <a:gd name="adj" fmla="val 44849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9218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865413" y="813424"/>
            <a:ext cx="6237515" cy="590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Выдает рекомендации предаварийного ремонта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538841" y="1498353"/>
            <a:ext cx="8147957" cy="26289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908771" y="1772062"/>
            <a:ext cx="236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Адрес: </a:t>
            </a:r>
            <a:r>
              <a:rPr lang="ru-RU" dirty="0" err="1" smtClean="0"/>
              <a:t>Плахотного</a:t>
            </a:r>
            <a:r>
              <a:rPr lang="ru-RU" dirty="0" smtClean="0"/>
              <a:t>, 10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65412" y="2188440"/>
            <a:ext cx="539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Объект: Трубопровод ввода холодной воды в здание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908771" y="2557772"/>
            <a:ext cx="6170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Период: начало 10 января 2020     окончание 10 августа 2020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877128" y="3014971"/>
            <a:ext cx="557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Наибольшая вероятность: 37,5%  на дату 18 июля 2020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908771" y="3488498"/>
            <a:ext cx="6488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Рекомендуемая дата начала предаварийных работ: 1 июля 2020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192" y="4490768"/>
            <a:ext cx="2989013" cy="199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72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685800" y="1799800"/>
            <a:ext cx="7883358" cy="933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в Управляющей компании</a:t>
            </a:r>
            <a:endParaRPr 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85800" y="990991"/>
            <a:ext cx="2207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>
                    <a:lumMod val="50000"/>
                  </a:schemeClr>
                </a:solidFill>
              </a:rPr>
              <a:t>Применяется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65" y="2733534"/>
            <a:ext cx="4308939" cy="281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523</Words>
  <Application>Microsoft Office PowerPoint</Application>
  <PresentationFormat>Экран (4:3)</PresentationFormat>
  <Paragraphs>110</Paragraphs>
  <Slides>28</Slides>
  <Notes>4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2" baseType="lpstr">
      <vt:lpstr>Arial</vt:lpstr>
      <vt:lpstr>Calibri</vt:lpstr>
      <vt:lpstr>Тема Office</vt:lpstr>
      <vt:lpstr>PHOTO-PAINT</vt:lpstr>
      <vt:lpstr>Command and Conquer ЖКХ и городская среда</vt:lpstr>
      <vt:lpstr>Презентация PowerPoint</vt:lpstr>
      <vt:lpstr>Основные проблемы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чём идея и новизна: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Как решаем проблему?</vt:lpstr>
      <vt:lpstr>Презентация PowerPoint</vt:lpstr>
      <vt:lpstr>Презентация PowerPoint</vt:lpstr>
      <vt:lpstr>Презентация PowerPoint</vt:lpstr>
      <vt:lpstr>Презентация PowerPoint</vt:lpstr>
      <vt:lpstr>Расчёт вероятности аварий</vt:lpstr>
      <vt:lpstr>Статистика + прогноз  (экстрасенс-функция)</vt:lpstr>
      <vt:lpstr>Блок-схема АРМ ЕДДС  (процесс управления аналитикой водоснабжения)</vt:lpstr>
      <vt:lpstr>Презентация PowerPoint</vt:lpstr>
      <vt:lpstr>РЕЗЮМЕ ПРОЕКТА</vt:lpstr>
      <vt:lpstr>Контакты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1.Вводный слайд Кто мы? Что мы делаем?</dc:title>
  <dc:creator>Mike Neu</dc:creator>
  <cp:lastModifiedBy>1</cp:lastModifiedBy>
  <cp:revision>67</cp:revision>
  <dcterms:created xsi:type="dcterms:W3CDTF">2015-08-10T04:14:17Z</dcterms:created>
  <dcterms:modified xsi:type="dcterms:W3CDTF">2019-07-07T11:37:19Z</dcterms:modified>
</cp:coreProperties>
</file>